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544" r:id="rId2"/>
    <p:sldId id="615" r:id="rId3"/>
    <p:sldId id="616" r:id="rId4"/>
    <p:sldId id="617" r:id="rId5"/>
    <p:sldId id="643" r:id="rId6"/>
    <p:sldId id="619" r:id="rId7"/>
    <p:sldId id="620" r:id="rId8"/>
    <p:sldId id="621" r:id="rId9"/>
    <p:sldId id="622" r:id="rId10"/>
    <p:sldId id="623" r:id="rId11"/>
    <p:sldId id="624" r:id="rId12"/>
    <p:sldId id="625" r:id="rId13"/>
    <p:sldId id="626" r:id="rId14"/>
    <p:sldId id="627" r:id="rId15"/>
    <p:sldId id="628" r:id="rId16"/>
    <p:sldId id="629" r:id="rId17"/>
    <p:sldId id="630" r:id="rId18"/>
    <p:sldId id="631" r:id="rId19"/>
    <p:sldId id="632" r:id="rId20"/>
    <p:sldId id="633" r:id="rId21"/>
    <p:sldId id="634" r:id="rId22"/>
    <p:sldId id="635" r:id="rId23"/>
    <p:sldId id="636" r:id="rId24"/>
    <p:sldId id="637" r:id="rId25"/>
    <p:sldId id="638" r:id="rId26"/>
    <p:sldId id="639" r:id="rId27"/>
    <p:sldId id="640" r:id="rId28"/>
    <p:sldId id="641" r:id="rId29"/>
    <p:sldId id="642" r:id="rId30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Times" pitchFamily="-12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E"/>
    <a:srgbClr val="0000C8"/>
    <a:srgbClr val="9C0000"/>
    <a:srgbClr val="00005D"/>
    <a:srgbClr val="000041"/>
    <a:srgbClr val="000062"/>
    <a:srgbClr val="000053"/>
    <a:srgbClr val="500000"/>
    <a:srgbClr val="C7D3EE"/>
    <a:srgbClr val="FF00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5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65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C3ECCFA-FBF3-403C-B7AE-51BF697FA2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18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102" y="0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97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97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182" y="4415790"/>
            <a:ext cx="550545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97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997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8A9BD4F-FE00-4377-A247-B9AFBB2C08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164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2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C8BEF-F6BD-4ADF-9A44-6830CB668F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79BC3-B4BC-46F0-9EEF-50E454A136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6AE8E-88A5-4059-AD64-2507C9839D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14A83-8678-44DD-9C93-0815671BED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2933A-7CA2-49C0-8F92-12017BFD1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46A08-2E0F-4CC2-ACA7-3213C02E9E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8D536-1047-4598-9D1A-89952CD5E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5872A-A6E6-4B11-B443-8D80709D21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AA561A-0EB7-4B42-B3E4-5F673C918C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FF6E7D-7D9E-4B28-8B4D-BAC4521FF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9FB9F-73E4-4520-AEA3-336B3A70EF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ADB3CF3-2798-434B-9B54-C2E5E1EF50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2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Outline Of Today’s Discussion</a:t>
            </a:r>
            <a:endParaRPr 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382000" cy="5181600"/>
          </a:xfrm>
        </p:spPr>
        <p:txBody>
          <a:bodyPr/>
          <a:lstStyle/>
          <a:p>
            <a:pPr marL="609600" indent="-609600"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Some Disparities are Not Retinal: Pulfrich Effect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Random-Dot Stereograms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Binocular Rivalry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Motion Parallax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4191000" y="58674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Pulfrich  Effect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398303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800" b="1">
                <a:solidFill>
                  <a:schemeClr val="bg1"/>
                </a:solidFill>
              </a:rPr>
              <a:t>Any questions about the Pulfrich Effect?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2</a:t>
            </a:r>
            <a:endParaRPr lang="en-US"/>
          </a:p>
        </p:txBody>
      </p:sp>
      <p:sp>
        <p:nvSpPr>
          <p:cNvPr id="477187" name="Rectangle 3"/>
          <p:cNvSpPr>
            <a:spLocks noChangeArrowheads="1"/>
          </p:cNvSpPr>
          <p:nvPr/>
        </p:nvSpPr>
        <p:spPr bwMode="auto">
          <a:xfrm>
            <a:off x="1979613" y="2101850"/>
            <a:ext cx="526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/>
              <a:t>Random Dot Stereograms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Random Dot Stereograms are binocularly presented stimuli that consist of either black or white pixels, randomly.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The pixel values in one eye’s view are spatially</a:t>
            </a:r>
            <a:r>
              <a:rPr lang="en-US" sz="2000" b="1">
                <a:solidFill>
                  <a:srgbClr val="FFFC23"/>
                </a:solidFill>
              </a:rPr>
              <a:t> </a:t>
            </a:r>
            <a:r>
              <a:rPr lang="en-US" sz="2000" b="1">
                <a:solidFill>
                  <a:schemeClr val="bg1"/>
                </a:solidFill>
              </a:rPr>
              <a:t>correlated with those in the other eye’s view, </a:t>
            </a:r>
            <a:r>
              <a:rPr lang="en-US" sz="2000" b="1">
                <a:solidFill>
                  <a:srgbClr val="FFFC23"/>
                </a:solidFill>
              </a:rPr>
              <a:t>EXCEPT</a:t>
            </a:r>
            <a:r>
              <a:rPr lang="en-US" sz="2000" b="1">
                <a:solidFill>
                  <a:schemeClr val="bg1"/>
                </a:solidFill>
              </a:rPr>
              <a:t> for a special region that can be seen in depth.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This special, binocularly-correlated region is laterally displaced in one eye’s view.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Let’s see an example….</a:t>
            </a: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6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92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1388" y="2301875"/>
            <a:ext cx="4719637" cy="2254250"/>
          </a:xfrm>
          <a:prstGeom prst="rect">
            <a:avLst/>
          </a:prstGeom>
          <a:noFill/>
        </p:spPr>
      </p:pic>
      <p:sp>
        <p:nvSpPr>
          <p:cNvPr id="47923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8382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  <p:sp>
        <p:nvSpPr>
          <p:cNvPr id="479236" name="Text Box 4"/>
          <p:cNvSpPr txBox="1">
            <a:spLocks noChangeArrowheads="1"/>
          </p:cNvSpPr>
          <p:nvPr/>
        </p:nvSpPr>
        <p:spPr bwMode="auto">
          <a:xfrm>
            <a:off x="1828800" y="1371600"/>
            <a:ext cx="540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Try Free Fusing This </a:t>
            </a:r>
          </a:p>
        </p:txBody>
      </p:sp>
      <p:sp>
        <p:nvSpPr>
          <p:cNvPr id="479237" name="Text Box 5"/>
          <p:cNvSpPr txBox="1">
            <a:spLocks noChangeArrowheads="1"/>
          </p:cNvSpPr>
          <p:nvPr/>
        </p:nvSpPr>
        <p:spPr bwMode="auto">
          <a:xfrm>
            <a:off x="2819400" y="4953000"/>
            <a:ext cx="35687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See Hand-out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2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4719638" cy="2271713"/>
          </a:xfrm>
          <a:prstGeom prst="rect">
            <a:avLst/>
          </a:prstGeom>
          <a:noFill/>
        </p:spPr>
      </p:pic>
      <p:sp>
        <p:nvSpPr>
          <p:cNvPr id="48025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8382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1143000" y="1371600"/>
            <a:ext cx="6826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Here’s the displaced region </a:t>
            </a:r>
          </a:p>
        </p:txBody>
      </p:sp>
      <p:sp>
        <p:nvSpPr>
          <p:cNvPr id="480261" name="Text Box 5"/>
          <p:cNvSpPr txBox="1">
            <a:spLocks noChangeArrowheads="1"/>
          </p:cNvSpPr>
          <p:nvPr/>
        </p:nvSpPr>
        <p:spPr bwMode="auto">
          <a:xfrm>
            <a:off x="914400" y="5045075"/>
            <a:ext cx="7286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/>
              <a:t>The displacement is leftward in the right eye’s view,</a:t>
            </a:r>
          </a:p>
          <a:p>
            <a:pPr algn="ctr"/>
            <a:r>
              <a:rPr lang="en-US" sz="2000" b="1"/>
              <a:t>which generates a crossed disparity, and appears near in depth.</a:t>
            </a:r>
            <a:r>
              <a:rPr lang="en-US" sz="2800" b="1"/>
              <a:t> </a:t>
            </a:r>
            <a:r>
              <a:rPr lang="en-US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In RDSs, the central form is </a:t>
            </a:r>
            <a:r>
              <a:rPr lang="en-US" sz="2400" b="1" dirty="0" err="1">
                <a:solidFill>
                  <a:schemeClr val="bg1"/>
                </a:solidFill>
              </a:rPr>
              <a:t>monocularly</a:t>
            </a:r>
            <a:r>
              <a:rPr lang="en-US" sz="2400" b="1" dirty="0">
                <a:solidFill>
                  <a:schemeClr val="bg1"/>
                </a:solidFill>
              </a:rPr>
              <a:t> invisible.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Only </a:t>
            </a:r>
            <a:r>
              <a:rPr lang="en-US" sz="2400" b="1" dirty="0">
                <a:solidFill>
                  <a:srgbClr val="FFFC23"/>
                </a:solidFill>
              </a:rPr>
              <a:t>AFTER</a:t>
            </a:r>
            <a:r>
              <a:rPr lang="en-US" sz="2400" b="1" dirty="0">
                <a:solidFill>
                  <a:schemeClr val="bg1"/>
                </a:solidFill>
              </a:rPr>
              <a:t> binocular matching is the form seen.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Until the 1960’s, it was believed stereopsis required the </a:t>
            </a:r>
            <a:r>
              <a:rPr lang="en-US" sz="2400" b="1" dirty="0" err="1">
                <a:solidFill>
                  <a:schemeClr val="bg1"/>
                </a:solidFill>
              </a:rPr>
              <a:t>monocularly</a:t>
            </a:r>
            <a:r>
              <a:rPr lang="en-US" sz="2400" b="1" dirty="0">
                <a:solidFill>
                  <a:schemeClr val="bg1"/>
                </a:solidFill>
              </a:rPr>
              <a:t> visible forms in one eye to be </a:t>
            </a:r>
            <a:r>
              <a:rPr lang="en-US" sz="2400" b="1">
                <a:solidFill>
                  <a:schemeClr val="bg1"/>
                </a:solidFill>
              </a:rPr>
              <a:t>matched </a:t>
            </a:r>
            <a:r>
              <a:rPr lang="en-US" sz="2400" b="1" smtClean="0">
                <a:solidFill>
                  <a:schemeClr val="bg1"/>
                </a:solidFill>
              </a:rPr>
              <a:t>with those </a:t>
            </a:r>
            <a:r>
              <a:rPr lang="en-US" sz="2400" b="1" dirty="0">
                <a:solidFill>
                  <a:schemeClr val="bg1"/>
                </a:solidFill>
              </a:rPr>
              <a:t>in the other eye.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RDSs were a theoretical break-through, because they demonstrated that stereopsis can precede monocular form perception.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953000"/>
          </a:xfrm>
        </p:spPr>
        <p:txBody>
          <a:bodyPr/>
          <a:lstStyle/>
          <a:p>
            <a:pPr marL="609600" indent="-609600"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What is the evolutionary benefit of seeing Random Dot Stereograms?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Do Random Dot Stereograms occur in nature?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Critic of Laboratory Sciences: “Those laboratory stimuli are unrealistic. Why don’t you get out of that laboratory, and study stimuli in the </a:t>
            </a:r>
            <a:r>
              <a:rPr lang="en-US" sz="1800" b="1" i="1">
                <a:solidFill>
                  <a:schemeClr val="bg1"/>
                </a:solidFill>
              </a:rPr>
              <a:t>‘real world’</a:t>
            </a:r>
            <a:r>
              <a:rPr lang="en-US" sz="1800" b="1">
                <a:solidFill>
                  <a:schemeClr val="bg1"/>
                </a:solidFill>
              </a:rPr>
              <a:t> ?”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Answer: The laboratory reveals HOW systems work by systematically isolating variables.  In many naturalistic environments, variables are not easily isolated.</a:t>
            </a:r>
          </a:p>
          <a:p>
            <a:pPr marL="609600" indent="-609600"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Without the laboratory-based discovery of Random Dot Stereograms, we’d falsely believe that form perception has to precede stereoscopic depth perception.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Another phenomeon that would not likely be discovered under naturalistic viewing conditions is binocular rivalry….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483331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Random Dot Stereograms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3</a:t>
            </a:r>
            <a:endParaRPr lang="en-US"/>
          </a:p>
        </p:txBody>
      </p:sp>
      <p:sp>
        <p:nvSpPr>
          <p:cNvPr id="484355" name="Rectangle 3"/>
          <p:cNvSpPr>
            <a:spLocks noChangeArrowheads="1"/>
          </p:cNvSpPr>
          <p:nvPr/>
        </p:nvSpPr>
        <p:spPr bwMode="auto">
          <a:xfrm>
            <a:off x="2760663" y="2101850"/>
            <a:ext cx="370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/>
              <a:t>Binocular Rivalry</a:t>
            </a:r>
            <a:endParaRPr lang="en-US" sz="3200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rgbClr val="FFFC23"/>
                </a:solidFill>
              </a:rPr>
              <a:t>Bincoular Rivalry -</a:t>
            </a:r>
            <a:r>
              <a:rPr lang="en-US" sz="2000" b="1">
                <a:solidFill>
                  <a:schemeClr val="bg1"/>
                </a:solidFill>
              </a:rPr>
              <a:t> The unstable percept that arises when the stimulus presented to one eye differs substantially from the stimulus presented to the other eye.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At any given point in space, one eye’s view is perceptually dominant (seen), while the other is perceptually suppressed (not seen).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The suppression and dominance fluctuate over time.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People often report that rivalrous stimuli are “annoying” to look at, because it is not easy to “make sense” of what is seen.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Now, let’s experience binocular rivalry…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Binocular Rivalry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1</a:t>
            </a:r>
            <a:endParaRPr lang="en-US"/>
          </a:p>
        </p:txBody>
      </p:sp>
      <p:sp>
        <p:nvSpPr>
          <p:cNvPr id="467971" name="Rectangle 3"/>
          <p:cNvSpPr>
            <a:spLocks noChangeArrowheads="1"/>
          </p:cNvSpPr>
          <p:nvPr/>
        </p:nvSpPr>
        <p:spPr bwMode="auto">
          <a:xfrm>
            <a:off x="1574800" y="2149475"/>
            <a:ext cx="60658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200" b="1"/>
              <a:t>Some Disparities Are Not Retinal </a:t>
            </a:r>
          </a:p>
          <a:p>
            <a:pPr algn="ctr"/>
            <a:r>
              <a:rPr lang="en-US" sz="3200" b="1"/>
              <a:t>(Pulfrich Effect)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64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8975" y="2151063"/>
            <a:ext cx="5226050" cy="2555875"/>
          </a:xfrm>
          <a:prstGeom prst="rect">
            <a:avLst/>
          </a:prstGeom>
          <a:noFill/>
        </p:spPr>
      </p:pic>
      <p:sp>
        <p:nvSpPr>
          <p:cNvPr id="486403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8382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Binocular Rivalry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1828800" y="1371600"/>
            <a:ext cx="540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Try Free Fusing This </a:t>
            </a: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2152650" y="4953000"/>
            <a:ext cx="48101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Page 4 of Hand-out</a:t>
            </a:r>
          </a:p>
          <a:p>
            <a:r>
              <a:rPr lang="en-US" b="1"/>
              <a:t>  What do you see?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001000" cy="838200"/>
          </a:xfrm>
          <a:noFill/>
          <a:ln/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Binocular Rivalry</a:t>
            </a:r>
          </a:p>
        </p:txBody>
      </p:sp>
      <p:sp>
        <p:nvSpPr>
          <p:cNvPr id="487427" name="Text Box 3"/>
          <p:cNvSpPr txBox="1">
            <a:spLocks noChangeArrowheads="1"/>
          </p:cNvSpPr>
          <p:nvPr/>
        </p:nvSpPr>
        <p:spPr bwMode="auto">
          <a:xfrm>
            <a:off x="609600" y="2438400"/>
            <a:ext cx="7615238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/>
              <a:t>Now, let’s experience</a:t>
            </a:r>
          </a:p>
          <a:p>
            <a:pPr algn="ctr"/>
            <a:r>
              <a:rPr lang="en-US" b="1"/>
              <a:t>binocular rivalry through  </a:t>
            </a:r>
          </a:p>
          <a:p>
            <a:pPr algn="ctr"/>
            <a:r>
              <a:rPr lang="en-US" b="1"/>
              <a:t>the “red-blue” filters, </a:t>
            </a:r>
          </a:p>
          <a:p>
            <a:pPr algn="ctr"/>
            <a:r>
              <a:rPr lang="en-US" b="1"/>
              <a:t>so we don’t have to free fuse…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2590800" y="1676400"/>
            <a:ext cx="457200" cy="4570413"/>
          </a:xfrm>
          <a:prstGeom prst="rect">
            <a:avLst/>
          </a:prstGeom>
          <a:solidFill>
            <a:srgbClr val="00009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1" name="Rectangle 3"/>
          <p:cNvSpPr>
            <a:spLocks noChangeArrowheads="1"/>
          </p:cNvSpPr>
          <p:nvPr/>
        </p:nvSpPr>
        <p:spPr bwMode="auto">
          <a:xfrm>
            <a:off x="3505200" y="1676400"/>
            <a:ext cx="457200" cy="4570413"/>
          </a:xfrm>
          <a:prstGeom prst="rect">
            <a:avLst/>
          </a:prstGeom>
          <a:solidFill>
            <a:srgbClr val="00009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2733675" y="457200"/>
            <a:ext cx="3895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solidFill>
                  <a:srgbClr val="FFFC23"/>
                </a:solidFill>
              </a:rPr>
              <a:t>Binocular Rivalry Demo</a:t>
            </a:r>
            <a:endParaRPr lang="en-US" sz="2800" b="1">
              <a:solidFill>
                <a:srgbClr val="FF00FF"/>
              </a:solidFill>
            </a:endParaRPr>
          </a:p>
        </p:txBody>
      </p:sp>
      <p:sp>
        <p:nvSpPr>
          <p:cNvPr id="488453" name="Rectangle 5"/>
          <p:cNvSpPr>
            <a:spLocks noChangeArrowheads="1"/>
          </p:cNvSpPr>
          <p:nvPr/>
        </p:nvSpPr>
        <p:spPr bwMode="auto">
          <a:xfrm>
            <a:off x="4419600" y="1676400"/>
            <a:ext cx="457200" cy="4570413"/>
          </a:xfrm>
          <a:prstGeom prst="rect">
            <a:avLst/>
          </a:prstGeom>
          <a:solidFill>
            <a:srgbClr val="00009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4" name="Rectangle 6"/>
          <p:cNvSpPr>
            <a:spLocks noChangeArrowheads="1"/>
          </p:cNvSpPr>
          <p:nvPr/>
        </p:nvSpPr>
        <p:spPr bwMode="auto">
          <a:xfrm>
            <a:off x="5334000" y="1676400"/>
            <a:ext cx="457200" cy="4570413"/>
          </a:xfrm>
          <a:prstGeom prst="rect">
            <a:avLst/>
          </a:prstGeom>
          <a:solidFill>
            <a:srgbClr val="00009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5" name="Rectangle 7"/>
          <p:cNvSpPr>
            <a:spLocks noChangeArrowheads="1"/>
          </p:cNvSpPr>
          <p:nvPr/>
        </p:nvSpPr>
        <p:spPr bwMode="auto">
          <a:xfrm>
            <a:off x="6248400" y="1676400"/>
            <a:ext cx="457200" cy="4570413"/>
          </a:xfrm>
          <a:prstGeom prst="rect">
            <a:avLst/>
          </a:prstGeom>
          <a:solidFill>
            <a:srgbClr val="00009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7" name="Rectangle 9"/>
          <p:cNvSpPr>
            <a:spLocks noChangeArrowheads="1"/>
          </p:cNvSpPr>
          <p:nvPr/>
        </p:nvSpPr>
        <p:spPr bwMode="auto">
          <a:xfrm rot="5400000">
            <a:off x="4420394" y="762794"/>
            <a:ext cx="457200" cy="4570412"/>
          </a:xfrm>
          <a:prstGeom prst="rect">
            <a:avLst/>
          </a:prstGeom>
          <a:solidFill>
            <a:srgbClr val="9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8" name="Rectangle 10"/>
          <p:cNvSpPr>
            <a:spLocks noChangeArrowheads="1"/>
          </p:cNvSpPr>
          <p:nvPr/>
        </p:nvSpPr>
        <p:spPr bwMode="auto">
          <a:xfrm rot="5400000">
            <a:off x="4420394" y="1677194"/>
            <a:ext cx="457200" cy="4570412"/>
          </a:xfrm>
          <a:prstGeom prst="rect">
            <a:avLst/>
          </a:prstGeom>
          <a:solidFill>
            <a:srgbClr val="9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59" name="Rectangle 11"/>
          <p:cNvSpPr>
            <a:spLocks noChangeArrowheads="1"/>
          </p:cNvSpPr>
          <p:nvPr/>
        </p:nvSpPr>
        <p:spPr bwMode="auto">
          <a:xfrm rot="5400000">
            <a:off x="4420394" y="2591594"/>
            <a:ext cx="457200" cy="4570412"/>
          </a:xfrm>
          <a:prstGeom prst="rect">
            <a:avLst/>
          </a:prstGeom>
          <a:solidFill>
            <a:srgbClr val="9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60" name="Rectangle 12"/>
          <p:cNvSpPr>
            <a:spLocks noChangeArrowheads="1"/>
          </p:cNvSpPr>
          <p:nvPr/>
        </p:nvSpPr>
        <p:spPr bwMode="auto">
          <a:xfrm rot="5400000">
            <a:off x="4420394" y="3505994"/>
            <a:ext cx="457200" cy="4570412"/>
          </a:xfrm>
          <a:prstGeom prst="rect">
            <a:avLst/>
          </a:prstGeom>
          <a:solidFill>
            <a:srgbClr val="9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8461" name="Rectangle 13"/>
          <p:cNvSpPr>
            <a:spLocks noChangeArrowheads="1"/>
          </p:cNvSpPr>
          <p:nvPr/>
        </p:nvSpPr>
        <p:spPr bwMode="auto">
          <a:xfrm rot="5400000">
            <a:off x="4420394" y="-151606"/>
            <a:ext cx="457200" cy="4570412"/>
          </a:xfrm>
          <a:prstGeom prst="rect">
            <a:avLst/>
          </a:prstGeom>
          <a:solidFill>
            <a:srgbClr val="9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8462" name="Group 14"/>
          <p:cNvGrpSpPr>
            <a:grpSpLocks/>
          </p:cNvGrpSpPr>
          <p:nvPr/>
        </p:nvGrpSpPr>
        <p:grpSpPr bwMode="auto">
          <a:xfrm>
            <a:off x="2590800" y="1905000"/>
            <a:ext cx="4114800" cy="457200"/>
            <a:chOff x="1440" y="1200"/>
            <a:chExt cx="2592" cy="288"/>
          </a:xfrm>
        </p:grpSpPr>
        <p:sp>
          <p:nvSpPr>
            <p:cNvPr id="488463" name="Rectangle 15"/>
            <p:cNvSpPr>
              <a:spLocks noChangeArrowheads="1"/>
            </p:cNvSpPr>
            <p:nvPr/>
          </p:nvSpPr>
          <p:spPr bwMode="auto">
            <a:xfrm>
              <a:off x="1440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64" name="Rectangle 16"/>
            <p:cNvSpPr>
              <a:spLocks noChangeArrowheads="1"/>
            </p:cNvSpPr>
            <p:nvPr/>
          </p:nvSpPr>
          <p:spPr bwMode="auto">
            <a:xfrm>
              <a:off x="2016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65" name="Rectangle 17"/>
            <p:cNvSpPr>
              <a:spLocks noChangeArrowheads="1"/>
            </p:cNvSpPr>
            <p:nvPr/>
          </p:nvSpPr>
          <p:spPr bwMode="auto">
            <a:xfrm>
              <a:off x="2592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66" name="Rectangle 18"/>
            <p:cNvSpPr>
              <a:spLocks noChangeArrowheads="1"/>
            </p:cNvSpPr>
            <p:nvPr/>
          </p:nvSpPr>
          <p:spPr bwMode="auto">
            <a:xfrm>
              <a:off x="3168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67" name="Rectangle 19"/>
            <p:cNvSpPr>
              <a:spLocks noChangeArrowheads="1"/>
            </p:cNvSpPr>
            <p:nvPr/>
          </p:nvSpPr>
          <p:spPr bwMode="auto">
            <a:xfrm>
              <a:off x="3744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68" name="Group 20"/>
          <p:cNvGrpSpPr>
            <a:grpSpLocks/>
          </p:cNvGrpSpPr>
          <p:nvPr/>
        </p:nvGrpSpPr>
        <p:grpSpPr bwMode="auto">
          <a:xfrm>
            <a:off x="2590800" y="2819400"/>
            <a:ext cx="4114800" cy="457200"/>
            <a:chOff x="1440" y="1200"/>
            <a:chExt cx="2592" cy="288"/>
          </a:xfrm>
        </p:grpSpPr>
        <p:sp>
          <p:nvSpPr>
            <p:cNvPr id="488469" name="Rectangle 21"/>
            <p:cNvSpPr>
              <a:spLocks noChangeArrowheads="1"/>
            </p:cNvSpPr>
            <p:nvPr/>
          </p:nvSpPr>
          <p:spPr bwMode="auto">
            <a:xfrm>
              <a:off x="1440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0" name="Rectangle 22"/>
            <p:cNvSpPr>
              <a:spLocks noChangeArrowheads="1"/>
            </p:cNvSpPr>
            <p:nvPr/>
          </p:nvSpPr>
          <p:spPr bwMode="auto">
            <a:xfrm>
              <a:off x="2016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1" name="Rectangle 23"/>
            <p:cNvSpPr>
              <a:spLocks noChangeArrowheads="1"/>
            </p:cNvSpPr>
            <p:nvPr/>
          </p:nvSpPr>
          <p:spPr bwMode="auto">
            <a:xfrm>
              <a:off x="2592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2" name="Rectangle 24"/>
            <p:cNvSpPr>
              <a:spLocks noChangeArrowheads="1"/>
            </p:cNvSpPr>
            <p:nvPr/>
          </p:nvSpPr>
          <p:spPr bwMode="auto">
            <a:xfrm>
              <a:off x="3168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3" name="Rectangle 25"/>
            <p:cNvSpPr>
              <a:spLocks noChangeArrowheads="1"/>
            </p:cNvSpPr>
            <p:nvPr/>
          </p:nvSpPr>
          <p:spPr bwMode="auto">
            <a:xfrm>
              <a:off x="3744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74" name="Group 26"/>
          <p:cNvGrpSpPr>
            <a:grpSpLocks/>
          </p:cNvGrpSpPr>
          <p:nvPr/>
        </p:nvGrpSpPr>
        <p:grpSpPr bwMode="auto">
          <a:xfrm>
            <a:off x="2590800" y="3733800"/>
            <a:ext cx="4114800" cy="457200"/>
            <a:chOff x="1440" y="1200"/>
            <a:chExt cx="2592" cy="288"/>
          </a:xfrm>
        </p:grpSpPr>
        <p:sp>
          <p:nvSpPr>
            <p:cNvPr id="488475" name="Rectangle 27"/>
            <p:cNvSpPr>
              <a:spLocks noChangeArrowheads="1"/>
            </p:cNvSpPr>
            <p:nvPr/>
          </p:nvSpPr>
          <p:spPr bwMode="auto">
            <a:xfrm>
              <a:off x="1440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6" name="Rectangle 28"/>
            <p:cNvSpPr>
              <a:spLocks noChangeArrowheads="1"/>
            </p:cNvSpPr>
            <p:nvPr/>
          </p:nvSpPr>
          <p:spPr bwMode="auto">
            <a:xfrm>
              <a:off x="2016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7" name="Rectangle 29"/>
            <p:cNvSpPr>
              <a:spLocks noChangeArrowheads="1"/>
            </p:cNvSpPr>
            <p:nvPr/>
          </p:nvSpPr>
          <p:spPr bwMode="auto">
            <a:xfrm>
              <a:off x="2592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8" name="Rectangle 30"/>
            <p:cNvSpPr>
              <a:spLocks noChangeArrowheads="1"/>
            </p:cNvSpPr>
            <p:nvPr/>
          </p:nvSpPr>
          <p:spPr bwMode="auto">
            <a:xfrm>
              <a:off x="3168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79" name="Rectangle 31"/>
            <p:cNvSpPr>
              <a:spLocks noChangeArrowheads="1"/>
            </p:cNvSpPr>
            <p:nvPr/>
          </p:nvSpPr>
          <p:spPr bwMode="auto">
            <a:xfrm>
              <a:off x="3744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80" name="Group 32"/>
          <p:cNvGrpSpPr>
            <a:grpSpLocks/>
          </p:cNvGrpSpPr>
          <p:nvPr/>
        </p:nvGrpSpPr>
        <p:grpSpPr bwMode="auto">
          <a:xfrm>
            <a:off x="2590800" y="4648200"/>
            <a:ext cx="4114800" cy="457200"/>
            <a:chOff x="1440" y="1200"/>
            <a:chExt cx="2592" cy="288"/>
          </a:xfrm>
        </p:grpSpPr>
        <p:sp>
          <p:nvSpPr>
            <p:cNvPr id="488481" name="Rectangle 33"/>
            <p:cNvSpPr>
              <a:spLocks noChangeArrowheads="1"/>
            </p:cNvSpPr>
            <p:nvPr/>
          </p:nvSpPr>
          <p:spPr bwMode="auto">
            <a:xfrm>
              <a:off x="1440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2" name="Rectangle 34"/>
            <p:cNvSpPr>
              <a:spLocks noChangeArrowheads="1"/>
            </p:cNvSpPr>
            <p:nvPr/>
          </p:nvSpPr>
          <p:spPr bwMode="auto">
            <a:xfrm>
              <a:off x="2016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3" name="Rectangle 35"/>
            <p:cNvSpPr>
              <a:spLocks noChangeArrowheads="1"/>
            </p:cNvSpPr>
            <p:nvPr/>
          </p:nvSpPr>
          <p:spPr bwMode="auto">
            <a:xfrm>
              <a:off x="2592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4" name="Rectangle 36"/>
            <p:cNvSpPr>
              <a:spLocks noChangeArrowheads="1"/>
            </p:cNvSpPr>
            <p:nvPr/>
          </p:nvSpPr>
          <p:spPr bwMode="auto">
            <a:xfrm>
              <a:off x="3168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5" name="Rectangle 37"/>
            <p:cNvSpPr>
              <a:spLocks noChangeArrowheads="1"/>
            </p:cNvSpPr>
            <p:nvPr/>
          </p:nvSpPr>
          <p:spPr bwMode="auto">
            <a:xfrm>
              <a:off x="3744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88486" name="Group 38"/>
          <p:cNvGrpSpPr>
            <a:grpSpLocks/>
          </p:cNvGrpSpPr>
          <p:nvPr/>
        </p:nvGrpSpPr>
        <p:grpSpPr bwMode="auto">
          <a:xfrm>
            <a:off x="2590800" y="5562600"/>
            <a:ext cx="4114800" cy="457200"/>
            <a:chOff x="1440" y="1200"/>
            <a:chExt cx="2592" cy="288"/>
          </a:xfrm>
        </p:grpSpPr>
        <p:sp>
          <p:nvSpPr>
            <p:cNvPr id="488487" name="Rectangle 39"/>
            <p:cNvSpPr>
              <a:spLocks noChangeArrowheads="1"/>
            </p:cNvSpPr>
            <p:nvPr/>
          </p:nvSpPr>
          <p:spPr bwMode="auto">
            <a:xfrm>
              <a:off x="1440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8" name="Rectangle 40"/>
            <p:cNvSpPr>
              <a:spLocks noChangeArrowheads="1"/>
            </p:cNvSpPr>
            <p:nvPr/>
          </p:nvSpPr>
          <p:spPr bwMode="auto">
            <a:xfrm>
              <a:off x="2016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89" name="Rectangle 41"/>
            <p:cNvSpPr>
              <a:spLocks noChangeArrowheads="1"/>
            </p:cNvSpPr>
            <p:nvPr/>
          </p:nvSpPr>
          <p:spPr bwMode="auto">
            <a:xfrm>
              <a:off x="2592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90" name="Rectangle 42"/>
            <p:cNvSpPr>
              <a:spLocks noChangeArrowheads="1"/>
            </p:cNvSpPr>
            <p:nvPr/>
          </p:nvSpPr>
          <p:spPr bwMode="auto">
            <a:xfrm>
              <a:off x="3168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8491" name="Rectangle 43"/>
            <p:cNvSpPr>
              <a:spLocks noChangeArrowheads="1"/>
            </p:cNvSpPr>
            <p:nvPr/>
          </p:nvSpPr>
          <p:spPr bwMode="auto">
            <a:xfrm>
              <a:off x="3744" y="1200"/>
              <a:ext cx="288" cy="288"/>
            </a:xfrm>
            <a:prstGeom prst="rect">
              <a:avLst/>
            </a:prstGeom>
            <a:solidFill>
              <a:srgbClr val="33004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Presently, researchers in the MRI lab at Stanford University are using binocular rivalry as tool for probing “consciousness” (definition?).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rgbClr val="FFFC23"/>
                </a:solidFill>
              </a:rPr>
              <a:t>Consciousness -</a:t>
            </a:r>
            <a:r>
              <a:rPr lang="en-US" sz="1800" b="1">
                <a:solidFill>
                  <a:schemeClr val="bg1"/>
                </a:solidFill>
              </a:rPr>
              <a:t> “That which goes away when we sleep.” Cristoph Koch. </a:t>
            </a:r>
            <a:r>
              <a:rPr lang="en-US" sz="1800" b="1">
                <a:solidFill>
                  <a:schemeClr val="bg2"/>
                </a:solidFill>
              </a:rPr>
              <a:t>(I still think consciousness is a slippery topic.)</a:t>
            </a: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In the MRI device, subjects press one button when the horizontal image is dominant, and another button when the vertical image is dominant.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Researchers attempt to find correlations between hemo-dynamic events (blood flow) and the stimulus that the subject is “consciously experiencing”.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Let’s briefly summarize what we’ve learned about combining information from the two eyes…. 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Binocular Rivalry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When both eyes are stimulated simultaneously, one possible perceptual outcome is that the two images are fused into a unified, stable percept (e.g., stereopsis).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Alternatively, the visual system may be unable to fuse the two images. When this happens, the two views rival each other, and the percept is unstable.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Questions about binocular rivalry?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Binocular Rivalry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Part 4</a:t>
            </a:r>
            <a:endParaRPr lang="en-US"/>
          </a:p>
        </p:txBody>
      </p:sp>
      <p:sp>
        <p:nvSpPr>
          <p:cNvPr id="491523" name="Rectangle 3"/>
          <p:cNvSpPr>
            <a:spLocks noChangeArrowheads="1"/>
          </p:cNvSpPr>
          <p:nvPr/>
        </p:nvSpPr>
        <p:spPr bwMode="auto">
          <a:xfrm>
            <a:off x="2925763" y="2101850"/>
            <a:ext cx="3371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 b="1"/>
              <a:t>Motion Parallax</a:t>
            </a:r>
            <a:endParaRPr lang="en-US" sz="3200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Remember, A </a:t>
            </a:r>
            <a:r>
              <a:rPr lang="en-US" sz="2000" b="1">
                <a:solidFill>
                  <a:srgbClr val="FFFC23"/>
                </a:solidFill>
              </a:rPr>
              <a:t>Monocular Depth Cue</a:t>
            </a:r>
            <a:r>
              <a:rPr lang="en-US" sz="2000" b="1">
                <a:solidFill>
                  <a:schemeClr val="bg1"/>
                </a:solidFill>
              </a:rPr>
              <a:t> is information about about depth (i.e., relative position along the “Z” axis) that is available even in just one eye’s view.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Monocular depth cues can be moving, or stationary.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Let’s consider a moving (‘dynamic’) monocular cue …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Motion Parallax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rgbClr val="FFFC23"/>
                </a:solidFill>
              </a:rPr>
              <a:t>Motion Parallax -</a:t>
            </a:r>
            <a:r>
              <a:rPr lang="en-US" sz="2000" b="1">
                <a:solidFill>
                  <a:schemeClr val="bg1"/>
                </a:solidFill>
              </a:rPr>
              <a:t> a monocular depth cue based on the differences in relative motion between images of objects at different distances.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000" b="1">
                <a:solidFill>
                  <a:schemeClr val="bg1"/>
                </a:solidFill>
              </a:rPr>
              <a:t>Let’s do a demo on motion parallax…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Motion Parallax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953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Close your left eye (this makes viewing ‘monocular’).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Hold your right thumb at arms length (‘all the way out’), and place your left thumb just a few inches in front of you.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Now, align both of your thumbs with a distant target, say, the “M” in ‘monocular’ on this slide.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With all three points aligned, </a:t>
            </a:r>
            <a:r>
              <a:rPr lang="en-US" sz="1800" b="1">
                <a:solidFill>
                  <a:srgbClr val="FFFC23"/>
                </a:solidFill>
              </a:rPr>
              <a:t>FOCUS ON YOUR RIGHT THUMB</a:t>
            </a:r>
            <a:r>
              <a:rPr lang="en-US" sz="1800" b="1">
                <a:solidFill>
                  <a:schemeClr val="bg1"/>
                </a:solidFill>
              </a:rPr>
              <a:t> (the more distant one), and move your head back and forth.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The distant target (‘M’) should appear to move in the direction that you move, while the near target (left thumb) should appear to move opposite you.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1800" b="1">
                <a:solidFill>
                  <a:schemeClr val="bg1"/>
                </a:solidFill>
              </a:rPr>
              <a:t>This difference in relative motion is motion parallax -a strong monocular cue to depth. 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001000" cy="8382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Motion Parallax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6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981200"/>
            <a:ext cx="2108200" cy="2867025"/>
          </a:xfrm>
          <a:prstGeom prst="rect">
            <a:avLst/>
          </a:prstGeom>
          <a:noFill/>
        </p:spPr>
      </p:pic>
      <p:sp>
        <p:nvSpPr>
          <p:cNvPr id="495619" name="Text Box 3"/>
          <p:cNvSpPr txBox="1">
            <a:spLocks noChangeArrowheads="1"/>
          </p:cNvSpPr>
          <p:nvPr/>
        </p:nvSpPr>
        <p:spPr bwMode="auto">
          <a:xfrm>
            <a:off x="1524000" y="381000"/>
            <a:ext cx="6296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FC23"/>
                </a:solidFill>
              </a:rPr>
              <a:t>Motion Parallax Is Related to Stereopsis</a:t>
            </a:r>
            <a:endParaRPr lang="en-US" sz="2800" b="1"/>
          </a:p>
        </p:txBody>
      </p:sp>
      <p:sp>
        <p:nvSpPr>
          <p:cNvPr id="495620" name="Text Box 4"/>
          <p:cNvSpPr txBox="1">
            <a:spLocks noChangeArrowheads="1"/>
          </p:cNvSpPr>
          <p:nvPr/>
        </p:nvSpPr>
        <p:spPr bwMode="auto">
          <a:xfrm>
            <a:off x="657225" y="4953000"/>
            <a:ext cx="73215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/>
              <a:t>Point “A” will stimulate various, non-corresponding retinal areas </a:t>
            </a:r>
          </a:p>
          <a:p>
            <a:pPr algn="ctr"/>
            <a:r>
              <a:rPr lang="en-US" sz="2000" b="1"/>
              <a:t>as you move back and forth. </a:t>
            </a:r>
          </a:p>
          <a:p>
            <a:pPr algn="ctr"/>
            <a:endParaRPr lang="en-US" sz="2000" b="1"/>
          </a:p>
          <a:p>
            <a:pPr algn="ctr"/>
            <a:r>
              <a:rPr lang="en-US" sz="2000" b="1"/>
              <a:t>If you moved 6.5 cm leftward and rightward,</a:t>
            </a:r>
          </a:p>
          <a:p>
            <a:pPr algn="ctr"/>
            <a:r>
              <a:rPr lang="en-US" sz="2000" b="1"/>
              <a:t>you’d mimic the binocular depth cue of stereopsis! </a:t>
            </a:r>
            <a:endParaRPr lang="en-US" sz="2800" b="1"/>
          </a:p>
        </p:txBody>
      </p:sp>
      <p:sp>
        <p:nvSpPr>
          <p:cNvPr id="495621" name="Rectangle 5"/>
          <p:cNvSpPr>
            <a:spLocks noChangeArrowheads="1"/>
          </p:cNvSpPr>
          <p:nvPr/>
        </p:nvSpPr>
        <p:spPr bwMode="auto">
          <a:xfrm>
            <a:off x="2127250" y="1066800"/>
            <a:ext cx="504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/>
              <a:t>The fixation point “F”, will always stimulate </a:t>
            </a:r>
          </a:p>
          <a:p>
            <a:pPr algn="ctr"/>
            <a:r>
              <a:rPr lang="en-US" sz="2000" b="1"/>
              <a:t>corresponding retinal areas.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Pulfrich  Effect</a:t>
            </a:r>
            <a:endParaRPr lang="en-US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Let’s repeat the </a:t>
            </a:r>
            <a:r>
              <a:rPr lang="en-US" sz="2400" b="1" dirty="0" err="1">
                <a:solidFill>
                  <a:schemeClr val="bg1"/>
                </a:solidFill>
              </a:rPr>
              <a:t>Pulfrich</a:t>
            </a:r>
            <a:r>
              <a:rPr lang="en-US" sz="2400" b="1" dirty="0">
                <a:solidFill>
                  <a:schemeClr val="bg1"/>
                </a:solidFill>
              </a:rPr>
              <a:t> Demo. 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You’ll see dots that move across the screen. Half the dots move left, and half the dots move right.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To the naked eye, all the dots are in the same depth plane. 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chemeClr val="bg1"/>
                </a:solidFill>
              </a:rPr>
              <a:t>Then, apply the filter to one eye, while the other eye views the stimuli without a filter.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 dirty="0">
                <a:solidFill>
                  <a:srgbClr val="FFFF00"/>
                </a:solidFill>
              </a:rPr>
              <a:t>START THE PULFRICH DEMO NOW</a:t>
            </a: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z="3600" b="1" u="sng">
                <a:solidFill>
                  <a:srgbClr val="FBFF00"/>
                </a:solidFill>
              </a:rPr>
              <a:t>Pulfrich  Effect</a:t>
            </a:r>
            <a:endParaRPr lang="en-US"/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Let’s review the Pulfrich Effect.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Physically, all the stimuli were in the same depth plane at all times.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Perceptually, more than one depth plane was seen when the light reaching one eye was attenuated.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This depth difference occurred despite the fact that there were </a:t>
            </a:r>
            <a:r>
              <a:rPr lang="en-US" sz="2400" b="1">
                <a:solidFill>
                  <a:srgbClr val="FFFF00"/>
                </a:solidFill>
              </a:rPr>
              <a:t>no positional disparities on the retinas. </a:t>
            </a: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24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r>
              <a:rPr lang="en-US" sz="2400" b="1">
                <a:solidFill>
                  <a:schemeClr val="bg1"/>
                </a:solidFill>
              </a:rPr>
              <a:t>Let’s consider how the filter affects </a:t>
            </a:r>
            <a:r>
              <a:rPr lang="en-US" sz="2400" b="1">
                <a:solidFill>
                  <a:srgbClr val="FFFF00"/>
                </a:solidFill>
              </a:rPr>
              <a:t>Cortical Cells…</a:t>
            </a:r>
            <a:r>
              <a:rPr lang="en-US" sz="2400" b="1">
                <a:solidFill>
                  <a:schemeClr val="bg1"/>
                </a:solidFill>
              </a:rPr>
              <a:t> </a:t>
            </a: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pitchFamily="-124" charset="0"/>
              <a:buAutoNum type="arabicPeriod"/>
            </a:pPr>
            <a:endParaRPr lang="en-US" sz="1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Greater Intensity = Faster Cortical Response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324600" y="3810000"/>
            <a:ext cx="24193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These “data” are for</a:t>
            </a:r>
          </a:p>
          <a:p>
            <a:r>
              <a:rPr lang="en-US" sz="2000" b="1">
                <a:solidFill>
                  <a:srgbClr val="FF0000"/>
                </a:solidFill>
              </a:rPr>
              <a:t>illustration only.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955800"/>
            <a:ext cx="3644900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867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r>
              <a:rPr lang="en-US" sz="2800" b="1">
                <a:solidFill>
                  <a:schemeClr val="bg1"/>
                </a:solidFill>
              </a:rPr>
              <a:t>Filter before </a:t>
            </a:r>
            <a:r>
              <a:rPr lang="en-US" sz="2800" b="1" u="sng">
                <a:solidFill>
                  <a:schemeClr val="bg1"/>
                </a:solidFill>
              </a:rPr>
              <a:t>RIGHT</a:t>
            </a:r>
            <a:r>
              <a:rPr lang="en-US" sz="2800" b="1">
                <a:solidFill>
                  <a:schemeClr val="bg1"/>
                </a:solidFill>
              </a:rPr>
              <a:t> eye: Motion is </a:t>
            </a:r>
            <a:r>
              <a:rPr lang="en-US" sz="2800" b="1" u="sng">
                <a:solidFill>
                  <a:schemeClr val="bg1"/>
                </a:solidFill>
              </a:rPr>
              <a:t>Leftward</a:t>
            </a:r>
            <a:endParaRPr lang="en-US"/>
          </a:p>
        </p:txBody>
      </p:sp>
      <p:sp>
        <p:nvSpPr>
          <p:cNvPr id="472067" name="Line 3"/>
          <p:cNvSpPr>
            <a:spLocks noChangeShapeType="1"/>
          </p:cNvSpPr>
          <p:nvPr/>
        </p:nvSpPr>
        <p:spPr bwMode="auto">
          <a:xfrm flipH="1">
            <a:off x="609600" y="24384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68" name="Text Box 4"/>
          <p:cNvSpPr txBox="1">
            <a:spLocks noChangeArrowheads="1"/>
          </p:cNvSpPr>
          <p:nvPr/>
        </p:nvSpPr>
        <p:spPr bwMode="auto">
          <a:xfrm>
            <a:off x="1679575" y="1143000"/>
            <a:ext cx="548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Dot position at each instant in time</a:t>
            </a:r>
            <a:endParaRPr lang="en-US" b="1"/>
          </a:p>
        </p:txBody>
      </p:sp>
      <p:sp>
        <p:nvSpPr>
          <p:cNvPr id="472069" name="Oval 5"/>
          <p:cNvSpPr>
            <a:spLocks noChangeArrowheads="1"/>
          </p:cNvSpPr>
          <p:nvPr/>
        </p:nvSpPr>
        <p:spPr bwMode="auto">
          <a:xfrm>
            <a:off x="6096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0" name="Oval 6"/>
          <p:cNvSpPr>
            <a:spLocks noChangeArrowheads="1"/>
          </p:cNvSpPr>
          <p:nvPr/>
        </p:nvSpPr>
        <p:spPr bwMode="auto">
          <a:xfrm>
            <a:off x="1981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1" name="Oval 7"/>
          <p:cNvSpPr>
            <a:spLocks noChangeArrowheads="1"/>
          </p:cNvSpPr>
          <p:nvPr/>
        </p:nvSpPr>
        <p:spPr bwMode="auto">
          <a:xfrm>
            <a:off x="34290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2" name="Oval 8"/>
          <p:cNvSpPr>
            <a:spLocks noChangeArrowheads="1"/>
          </p:cNvSpPr>
          <p:nvPr/>
        </p:nvSpPr>
        <p:spPr bwMode="auto">
          <a:xfrm>
            <a:off x="48768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3" name="Oval 9"/>
          <p:cNvSpPr>
            <a:spLocks noChangeArrowheads="1"/>
          </p:cNvSpPr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4" name="Oval 10"/>
          <p:cNvSpPr>
            <a:spLocks noChangeArrowheads="1"/>
          </p:cNvSpPr>
          <p:nvPr/>
        </p:nvSpPr>
        <p:spPr bwMode="auto">
          <a:xfrm>
            <a:off x="7696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5" name="Text Box 11"/>
          <p:cNvSpPr txBox="1">
            <a:spLocks noChangeArrowheads="1"/>
          </p:cNvSpPr>
          <p:nvPr/>
        </p:nvSpPr>
        <p:spPr bwMode="auto">
          <a:xfrm>
            <a:off x="593725" y="1766888"/>
            <a:ext cx="7473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6              5              4              3              2              1</a:t>
            </a:r>
            <a:endParaRPr lang="en-US" b="1"/>
          </a:p>
        </p:txBody>
      </p:sp>
      <p:sp>
        <p:nvSpPr>
          <p:cNvPr id="472076" name="Rectangle 12"/>
          <p:cNvSpPr>
            <a:spLocks noChangeArrowheads="1"/>
          </p:cNvSpPr>
          <p:nvPr/>
        </p:nvSpPr>
        <p:spPr bwMode="auto">
          <a:xfrm>
            <a:off x="3048000" y="51816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tx1"/>
                </a:solidFill>
              </a:rPr>
              <a:t>Cortical</a:t>
            </a:r>
          </a:p>
          <a:p>
            <a:pPr algn="ctr"/>
            <a:r>
              <a:rPr lang="en-US" sz="1800" b="1">
                <a:solidFill>
                  <a:schemeClr val="tx1"/>
                </a:solidFill>
              </a:rPr>
              <a:t>Cell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2077" name="Line 13"/>
          <p:cNvSpPr>
            <a:spLocks noChangeShapeType="1"/>
          </p:cNvSpPr>
          <p:nvPr/>
        </p:nvSpPr>
        <p:spPr bwMode="auto">
          <a:xfrm rot="21407472" flipH="1">
            <a:off x="4191000" y="3124200"/>
            <a:ext cx="2209800" cy="1981200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8" name="Line 14"/>
          <p:cNvSpPr>
            <a:spLocks noChangeShapeType="1"/>
          </p:cNvSpPr>
          <p:nvPr/>
        </p:nvSpPr>
        <p:spPr bwMode="auto">
          <a:xfrm>
            <a:off x="3657600" y="3124200"/>
            <a:ext cx="0" cy="2057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2079" name="Text Box 15"/>
          <p:cNvSpPr txBox="1">
            <a:spLocks noChangeArrowheads="1"/>
          </p:cNvSpPr>
          <p:nvPr/>
        </p:nvSpPr>
        <p:spPr bwMode="auto">
          <a:xfrm>
            <a:off x="1447800" y="3962400"/>
            <a:ext cx="218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Left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received quickly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2080" name="Text Box 16"/>
          <p:cNvSpPr txBox="1">
            <a:spLocks noChangeArrowheads="1"/>
          </p:cNvSpPr>
          <p:nvPr/>
        </p:nvSpPr>
        <p:spPr bwMode="auto">
          <a:xfrm>
            <a:off x="5443538" y="3962400"/>
            <a:ext cx="2176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Right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delayed by filter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2081" name="Text Box 17"/>
          <p:cNvSpPr txBox="1">
            <a:spLocks noChangeArrowheads="1"/>
          </p:cNvSpPr>
          <p:nvPr/>
        </p:nvSpPr>
        <p:spPr bwMode="auto">
          <a:xfrm>
            <a:off x="1319213" y="6019800"/>
            <a:ext cx="6276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1DFF11"/>
                </a:solidFill>
              </a:rPr>
              <a:t>Input from the right eye is “displaced” rightward</a:t>
            </a:r>
          </a:p>
          <a:p>
            <a:pPr algn="ctr"/>
            <a:r>
              <a:rPr lang="en-US" sz="2000" b="1">
                <a:solidFill>
                  <a:srgbClr val="1DFF11"/>
                </a:solidFill>
              </a:rPr>
              <a:t>(i.e., back in time), creating an uncrossed disparity (far).</a:t>
            </a:r>
            <a:endParaRPr lang="en-US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229600" cy="762000"/>
          </a:xfrm>
        </p:spPr>
        <p:txBody>
          <a:bodyPr/>
          <a:lstStyle/>
          <a:p>
            <a:r>
              <a:rPr lang="en-US" sz="2800" b="1">
                <a:solidFill>
                  <a:srgbClr val="111DFF"/>
                </a:solidFill>
              </a:rPr>
              <a:t>Strong</a:t>
            </a:r>
            <a:r>
              <a:rPr lang="en-US" sz="2800" b="1">
                <a:solidFill>
                  <a:schemeClr val="bg1"/>
                </a:solidFill>
              </a:rPr>
              <a:t> Filter before </a:t>
            </a:r>
            <a:r>
              <a:rPr lang="en-US" sz="2800" b="1" u="sng">
                <a:solidFill>
                  <a:schemeClr val="bg1"/>
                </a:solidFill>
              </a:rPr>
              <a:t>RIGHT</a:t>
            </a:r>
            <a:r>
              <a:rPr lang="en-US" sz="2800" b="1">
                <a:solidFill>
                  <a:schemeClr val="bg1"/>
                </a:solidFill>
              </a:rPr>
              <a:t> eye: Motion is </a:t>
            </a:r>
            <a:r>
              <a:rPr lang="en-US" sz="2800" b="1" u="sng">
                <a:solidFill>
                  <a:schemeClr val="bg1"/>
                </a:solidFill>
              </a:rPr>
              <a:t>Leftward</a:t>
            </a:r>
            <a:endParaRPr lang="en-US"/>
          </a:p>
        </p:txBody>
      </p:sp>
      <p:sp>
        <p:nvSpPr>
          <p:cNvPr id="473091" name="Line 3"/>
          <p:cNvSpPr>
            <a:spLocks noChangeShapeType="1"/>
          </p:cNvSpPr>
          <p:nvPr/>
        </p:nvSpPr>
        <p:spPr bwMode="auto">
          <a:xfrm flipH="1">
            <a:off x="609600" y="24384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2" name="Text Box 4"/>
          <p:cNvSpPr txBox="1">
            <a:spLocks noChangeArrowheads="1"/>
          </p:cNvSpPr>
          <p:nvPr/>
        </p:nvSpPr>
        <p:spPr bwMode="auto">
          <a:xfrm>
            <a:off x="1679575" y="1143000"/>
            <a:ext cx="548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Dot position at each instant in time</a:t>
            </a:r>
            <a:endParaRPr lang="en-US" b="1"/>
          </a:p>
        </p:txBody>
      </p:sp>
      <p:sp>
        <p:nvSpPr>
          <p:cNvPr id="473093" name="Oval 5"/>
          <p:cNvSpPr>
            <a:spLocks noChangeArrowheads="1"/>
          </p:cNvSpPr>
          <p:nvPr/>
        </p:nvSpPr>
        <p:spPr bwMode="auto">
          <a:xfrm>
            <a:off x="6096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4" name="Oval 6"/>
          <p:cNvSpPr>
            <a:spLocks noChangeArrowheads="1"/>
          </p:cNvSpPr>
          <p:nvPr/>
        </p:nvSpPr>
        <p:spPr bwMode="auto">
          <a:xfrm>
            <a:off x="1981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5" name="Oval 7"/>
          <p:cNvSpPr>
            <a:spLocks noChangeArrowheads="1"/>
          </p:cNvSpPr>
          <p:nvPr/>
        </p:nvSpPr>
        <p:spPr bwMode="auto">
          <a:xfrm>
            <a:off x="34290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6" name="Oval 8"/>
          <p:cNvSpPr>
            <a:spLocks noChangeArrowheads="1"/>
          </p:cNvSpPr>
          <p:nvPr/>
        </p:nvSpPr>
        <p:spPr bwMode="auto">
          <a:xfrm>
            <a:off x="48768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7" name="Oval 9"/>
          <p:cNvSpPr>
            <a:spLocks noChangeArrowheads="1"/>
          </p:cNvSpPr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8" name="Oval 10"/>
          <p:cNvSpPr>
            <a:spLocks noChangeArrowheads="1"/>
          </p:cNvSpPr>
          <p:nvPr/>
        </p:nvSpPr>
        <p:spPr bwMode="auto">
          <a:xfrm>
            <a:off x="7696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099" name="Text Box 11"/>
          <p:cNvSpPr txBox="1">
            <a:spLocks noChangeArrowheads="1"/>
          </p:cNvSpPr>
          <p:nvPr/>
        </p:nvSpPr>
        <p:spPr bwMode="auto">
          <a:xfrm>
            <a:off x="593725" y="1766888"/>
            <a:ext cx="7473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6              5              4              3              2              1</a:t>
            </a:r>
            <a:endParaRPr lang="en-US" b="1"/>
          </a:p>
        </p:txBody>
      </p:sp>
      <p:sp>
        <p:nvSpPr>
          <p:cNvPr id="473100" name="Rectangle 12"/>
          <p:cNvSpPr>
            <a:spLocks noChangeArrowheads="1"/>
          </p:cNvSpPr>
          <p:nvPr/>
        </p:nvSpPr>
        <p:spPr bwMode="auto">
          <a:xfrm>
            <a:off x="3048000" y="51816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tx1"/>
                </a:solidFill>
              </a:rPr>
              <a:t>Cortical</a:t>
            </a:r>
          </a:p>
          <a:p>
            <a:pPr algn="ctr"/>
            <a:r>
              <a:rPr lang="en-US" sz="1800" b="1">
                <a:solidFill>
                  <a:schemeClr val="tx1"/>
                </a:solidFill>
              </a:rPr>
              <a:t>Cell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3101" name="Line 13"/>
          <p:cNvSpPr>
            <a:spLocks noChangeShapeType="1"/>
          </p:cNvSpPr>
          <p:nvPr/>
        </p:nvSpPr>
        <p:spPr bwMode="auto">
          <a:xfrm>
            <a:off x="3657600" y="3124200"/>
            <a:ext cx="0" cy="20574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3102" name="Text Box 14"/>
          <p:cNvSpPr txBox="1">
            <a:spLocks noChangeArrowheads="1"/>
          </p:cNvSpPr>
          <p:nvPr/>
        </p:nvSpPr>
        <p:spPr bwMode="auto">
          <a:xfrm>
            <a:off x="1447800" y="3962400"/>
            <a:ext cx="218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Left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received quickly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3103" name="Text Box 15"/>
          <p:cNvSpPr txBox="1">
            <a:spLocks noChangeArrowheads="1"/>
          </p:cNvSpPr>
          <p:nvPr/>
        </p:nvSpPr>
        <p:spPr bwMode="auto">
          <a:xfrm>
            <a:off x="5181600" y="4632325"/>
            <a:ext cx="33893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Right eye’s input is</a:t>
            </a:r>
            <a:r>
              <a:rPr lang="en-US" sz="2000" b="1">
                <a:solidFill>
                  <a:srgbClr val="111DFF"/>
                </a:solidFill>
              </a:rPr>
              <a:t> further</a:t>
            </a:r>
          </a:p>
          <a:p>
            <a:r>
              <a:rPr lang="en-US" sz="2000" b="1">
                <a:solidFill>
                  <a:srgbClr val="111DFF"/>
                </a:solidFill>
              </a:rPr>
              <a:t> </a:t>
            </a:r>
            <a:r>
              <a:rPr lang="en-US" sz="2000" b="1">
                <a:solidFill>
                  <a:srgbClr val="FFFF00"/>
                </a:solidFill>
              </a:rPr>
              <a:t>delayed by the </a:t>
            </a:r>
            <a:r>
              <a:rPr lang="en-US" sz="2000" b="1">
                <a:solidFill>
                  <a:srgbClr val="111DFF"/>
                </a:solidFill>
              </a:rPr>
              <a:t>stronger</a:t>
            </a:r>
            <a:r>
              <a:rPr lang="en-US" sz="2000" b="1">
                <a:solidFill>
                  <a:srgbClr val="FFFF00"/>
                </a:solidFill>
              </a:rPr>
              <a:t> filter</a:t>
            </a:r>
          </a:p>
        </p:txBody>
      </p:sp>
      <p:sp>
        <p:nvSpPr>
          <p:cNvPr id="473104" name="Text Box 16"/>
          <p:cNvSpPr txBox="1">
            <a:spLocks noChangeArrowheads="1"/>
          </p:cNvSpPr>
          <p:nvPr/>
        </p:nvSpPr>
        <p:spPr bwMode="auto">
          <a:xfrm>
            <a:off x="808038" y="6019800"/>
            <a:ext cx="73120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1DFF11"/>
                </a:solidFill>
              </a:rPr>
              <a:t>Input from the right eye is “displaced” </a:t>
            </a:r>
            <a:r>
              <a:rPr lang="en-US" sz="2000" b="1">
                <a:solidFill>
                  <a:srgbClr val="111DFF"/>
                </a:solidFill>
              </a:rPr>
              <a:t>further</a:t>
            </a:r>
            <a:r>
              <a:rPr lang="en-US" sz="2000" b="1">
                <a:solidFill>
                  <a:srgbClr val="1DFF11"/>
                </a:solidFill>
              </a:rPr>
              <a:t> rightward</a:t>
            </a:r>
          </a:p>
          <a:p>
            <a:pPr algn="ctr"/>
            <a:r>
              <a:rPr lang="en-US" sz="2000" b="1">
                <a:solidFill>
                  <a:srgbClr val="1DFF11"/>
                </a:solidFill>
              </a:rPr>
              <a:t>(i.e., back in time), creating </a:t>
            </a:r>
            <a:r>
              <a:rPr lang="en-US" sz="2000" b="1">
                <a:solidFill>
                  <a:srgbClr val="111DFF"/>
                </a:solidFill>
              </a:rPr>
              <a:t>a larger</a:t>
            </a:r>
            <a:r>
              <a:rPr lang="en-US" sz="2000" b="1">
                <a:solidFill>
                  <a:srgbClr val="1DFF11"/>
                </a:solidFill>
              </a:rPr>
              <a:t> uncrossed disparity </a:t>
            </a:r>
            <a:r>
              <a:rPr lang="en-US" sz="2000" b="1">
                <a:solidFill>
                  <a:srgbClr val="111DFF"/>
                </a:solidFill>
              </a:rPr>
              <a:t>(farther).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3105" name="Line 17"/>
          <p:cNvSpPr>
            <a:spLocks noChangeShapeType="1"/>
          </p:cNvSpPr>
          <p:nvPr/>
        </p:nvSpPr>
        <p:spPr bwMode="auto">
          <a:xfrm flipH="1">
            <a:off x="4114800" y="3048000"/>
            <a:ext cx="3657600" cy="2133600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762000"/>
          </a:xfrm>
        </p:spPr>
        <p:txBody>
          <a:bodyPr/>
          <a:lstStyle/>
          <a:p>
            <a:r>
              <a:rPr lang="en-US" sz="2800" b="1">
                <a:solidFill>
                  <a:schemeClr val="bg1"/>
                </a:solidFill>
              </a:rPr>
              <a:t>Filter before </a:t>
            </a:r>
            <a:r>
              <a:rPr lang="en-US" sz="2800" b="1" u="sng">
                <a:solidFill>
                  <a:schemeClr val="bg1"/>
                </a:solidFill>
              </a:rPr>
              <a:t>RIGHT</a:t>
            </a:r>
            <a:r>
              <a:rPr lang="en-US" sz="2800" b="1">
                <a:solidFill>
                  <a:schemeClr val="bg1"/>
                </a:solidFill>
              </a:rPr>
              <a:t> eye: Motion is </a:t>
            </a:r>
            <a:r>
              <a:rPr lang="en-US" sz="2800" b="1" u="sng">
                <a:solidFill>
                  <a:schemeClr val="bg1"/>
                </a:solidFill>
              </a:rPr>
              <a:t>Rightward</a:t>
            </a:r>
            <a:endParaRPr lang="en-US"/>
          </a:p>
        </p:txBody>
      </p:sp>
      <p:sp>
        <p:nvSpPr>
          <p:cNvPr id="474115" name="Line 3"/>
          <p:cNvSpPr>
            <a:spLocks noChangeShapeType="1"/>
          </p:cNvSpPr>
          <p:nvPr/>
        </p:nvSpPr>
        <p:spPr bwMode="auto">
          <a:xfrm>
            <a:off x="609600" y="24384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16" name="Text Box 4"/>
          <p:cNvSpPr txBox="1">
            <a:spLocks noChangeArrowheads="1"/>
          </p:cNvSpPr>
          <p:nvPr/>
        </p:nvSpPr>
        <p:spPr bwMode="auto">
          <a:xfrm>
            <a:off x="1679575" y="1143000"/>
            <a:ext cx="548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Dot position at each instant in time</a:t>
            </a:r>
            <a:endParaRPr lang="en-US" b="1"/>
          </a:p>
        </p:txBody>
      </p:sp>
      <p:sp>
        <p:nvSpPr>
          <p:cNvPr id="474117" name="Oval 5"/>
          <p:cNvSpPr>
            <a:spLocks noChangeArrowheads="1"/>
          </p:cNvSpPr>
          <p:nvPr/>
        </p:nvSpPr>
        <p:spPr bwMode="auto">
          <a:xfrm>
            <a:off x="6096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18" name="Oval 6"/>
          <p:cNvSpPr>
            <a:spLocks noChangeArrowheads="1"/>
          </p:cNvSpPr>
          <p:nvPr/>
        </p:nvSpPr>
        <p:spPr bwMode="auto">
          <a:xfrm>
            <a:off x="1981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19" name="Oval 7"/>
          <p:cNvSpPr>
            <a:spLocks noChangeArrowheads="1"/>
          </p:cNvSpPr>
          <p:nvPr/>
        </p:nvSpPr>
        <p:spPr bwMode="auto">
          <a:xfrm>
            <a:off x="34290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0" name="Oval 8"/>
          <p:cNvSpPr>
            <a:spLocks noChangeArrowheads="1"/>
          </p:cNvSpPr>
          <p:nvPr/>
        </p:nvSpPr>
        <p:spPr bwMode="auto">
          <a:xfrm>
            <a:off x="48768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1" name="Oval 9"/>
          <p:cNvSpPr>
            <a:spLocks noChangeArrowheads="1"/>
          </p:cNvSpPr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2" name="Oval 10"/>
          <p:cNvSpPr>
            <a:spLocks noChangeArrowheads="1"/>
          </p:cNvSpPr>
          <p:nvPr/>
        </p:nvSpPr>
        <p:spPr bwMode="auto">
          <a:xfrm>
            <a:off x="7696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3" name="Text Box 11"/>
          <p:cNvSpPr txBox="1">
            <a:spLocks noChangeArrowheads="1"/>
          </p:cNvSpPr>
          <p:nvPr/>
        </p:nvSpPr>
        <p:spPr bwMode="auto">
          <a:xfrm>
            <a:off x="593725" y="1766888"/>
            <a:ext cx="7473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1              2              3              4              5              6</a:t>
            </a:r>
            <a:endParaRPr lang="en-US" b="1"/>
          </a:p>
        </p:txBody>
      </p:sp>
      <p:sp>
        <p:nvSpPr>
          <p:cNvPr id="474124" name="Rectangle 12"/>
          <p:cNvSpPr>
            <a:spLocks noChangeArrowheads="1"/>
          </p:cNvSpPr>
          <p:nvPr/>
        </p:nvSpPr>
        <p:spPr bwMode="auto">
          <a:xfrm>
            <a:off x="5638800" y="51054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tx1"/>
                </a:solidFill>
              </a:rPr>
              <a:t>Cortical</a:t>
            </a:r>
          </a:p>
          <a:p>
            <a:pPr algn="ctr"/>
            <a:r>
              <a:rPr lang="en-US" sz="1800" b="1">
                <a:solidFill>
                  <a:schemeClr val="tx1"/>
                </a:solidFill>
              </a:rPr>
              <a:t>Cell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4125" name="Line 13"/>
          <p:cNvSpPr>
            <a:spLocks noChangeShapeType="1"/>
          </p:cNvSpPr>
          <p:nvPr/>
        </p:nvSpPr>
        <p:spPr bwMode="auto">
          <a:xfrm>
            <a:off x="6443663" y="31242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6" name="Text Box 14"/>
          <p:cNvSpPr txBox="1">
            <a:spLocks noChangeArrowheads="1"/>
          </p:cNvSpPr>
          <p:nvPr/>
        </p:nvSpPr>
        <p:spPr bwMode="auto">
          <a:xfrm>
            <a:off x="6537325" y="3916363"/>
            <a:ext cx="218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Left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received quickly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4127" name="Text Box 15"/>
          <p:cNvSpPr txBox="1">
            <a:spLocks noChangeArrowheads="1"/>
          </p:cNvSpPr>
          <p:nvPr/>
        </p:nvSpPr>
        <p:spPr bwMode="auto">
          <a:xfrm>
            <a:off x="1452563" y="6019800"/>
            <a:ext cx="6022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1DFF11"/>
                </a:solidFill>
              </a:rPr>
              <a:t>Input from the right eye is “displaced” leftward</a:t>
            </a:r>
          </a:p>
          <a:p>
            <a:pPr algn="ctr"/>
            <a:r>
              <a:rPr lang="en-US" sz="2000" b="1">
                <a:solidFill>
                  <a:srgbClr val="1DFF11"/>
                </a:solidFill>
              </a:rPr>
              <a:t>(i.e., back in time), creating a</a:t>
            </a:r>
            <a:r>
              <a:rPr lang="en-US" sz="2000" b="1">
                <a:solidFill>
                  <a:srgbClr val="111DFF"/>
                </a:solidFill>
              </a:rPr>
              <a:t> </a:t>
            </a:r>
            <a:r>
              <a:rPr lang="en-US" sz="2000" b="1">
                <a:solidFill>
                  <a:srgbClr val="1DFF11"/>
                </a:solidFill>
              </a:rPr>
              <a:t>crossed disparity (near).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4128" name="Line 16"/>
          <p:cNvSpPr>
            <a:spLocks noChangeShapeType="1"/>
          </p:cNvSpPr>
          <p:nvPr/>
        </p:nvSpPr>
        <p:spPr bwMode="auto">
          <a:xfrm>
            <a:off x="3733800" y="3124200"/>
            <a:ext cx="2057400" cy="1981200"/>
          </a:xfrm>
          <a:prstGeom prst="line">
            <a:avLst/>
          </a:prstGeom>
          <a:noFill/>
          <a:ln w="508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4129" name="Text Box 17"/>
          <p:cNvSpPr txBox="1">
            <a:spLocks noChangeArrowheads="1"/>
          </p:cNvSpPr>
          <p:nvPr/>
        </p:nvSpPr>
        <p:spPr bwMode="auto">
          <a:xfrm>
            <a:off x="2624138" y="3962400"/>
            <a:ext cx="21764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Right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delayed by filter</a:t>
            </a:r>
            <a:endParaRPr lang="en-US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58200" cy="762000"/>
          </a:xfrm>
        </p:spPr>
        <p:txBody>
          <a:bodyPr/>
          <a:lstStyle/>
          <a:p>
            <a:r>
              <a:rPr lang="en-US" sz="2800" b="1">
                <a:solidFill>
                  <a:srgbClr val="111DFF"/>
                </a:solidFill>
              </a:rPr>
              <a:t>Strong</a:t>
            </a:r>
            <a:r>
              <a:rPr lang="en-US" sz="2800" b="1">
                <a:solidFill>
                  <a:schemeClr val="bg1"/>
                </a:solidFill>
              </a:rPr>
              <a:t> Filter before </a:t>
            </a:r>
            <a:r>
              <a:rPr lang="en-US" sz="2800" b="1" u="sng">
                <a:solidFill>
                  <a:schemeClr val="bg1"/>
                </a:solidFill>
              </a:rPr>
              <a:t>RIGHT</a:t>
            </a:r>
            <a:r>
              <a:rPr lang="en-US" sz="2800" b="1">
                <a:solidFill>
                  <a:schemeClr val="bg1"/>
                </a:solidFill>
              </a:rPr>
              <a:t> eye: Motion is </a:t>
            </a:r>
            <a:r>
              <a:rPr lang="en-US" sz="2800" b="1" u="sng">
                <a:solidFill>
                  <a:schemeClr val="bg1"/>
                </a:solidFill>
              </a:rPr>
              <a:t>Rightward</a:t>
            </a:r>
            <a:endParaRPr lang="en-US"/>
          </a:p>
        </p:txBody>
      </p:sp>
      <p:sp>
        <p:nvSpPr>
          <p:cNvPr id="475139" name="Line 3"/>
          <p:cNvSpPr>
            <a:spLocks noChangeShapeType="1"/>
          </p:cNvSpPr>
          <p:nvPr/>
        </p:nvSpPr>
        <p:spPr bwMode="auto">
          <a:xfrm>
            <a:off x="609600" y="2438400"/>
            <a:ext cx="7620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1679575" y="1143000"/>
            <a:ext cx="548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Dot position at each instant in time</a:t>
            </a:r>
            <a:endParaRPr lang="en-US" b="1"/>
          </a:p>
        </p:txBody>
      </p:sp>
      <p:sp>
        <p:nvSpPr>
          <p:cNvPr id="475141" name="Oval 5"/>
          <p:cNvSpPr>
            <a:spLocks noChangeArrowheads="1"/>
          </p:cNvSpPr>
          <p:nvPr/>
        </p:nvSpPr>
        <p:spPr bwMode="auto">
          <a:xfrm>
            <a:off x="6096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2" name="Oval 6"/>
          <p:cNvSpPr>
            <a:spLocks noChangeArrowheads="1"/>
          </p:cNvSpPr>
          <p:nvPr/>
        </p:nvSpPr>
        <p:spPr bwMode="auto">
          <a:xfrm>
            <a:off x="1981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3" name="Oval 7"/>
          <p:cNvSpPr>
            <a:spLocks noChangeArrowheads="1"/>
          </p:cNvSpPr>
          <p:nvPr/>
        </p:nvSpPr>
        <p:spPr bwMode="auto">
          <a:xfrm>
            <a:off x="34290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4" name="Oval 8"/>
          <p:cNvSpPr>
            <a:spLocks noChangeArrowheads="1"/>
          </p:cNvSpPr>
          <p:nvPr/>
        </p:nvSpPr>
        <p:spPr bwMode="auto">
          <a:xfrm>
            <a:off x="48768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5" name="Oval 9"/>
          <p:cNvSpPr>
            <a:spLocks noChangeArrowheads="1"/>
          </p:cNvSpPr>
          <p:nvPr/>
        </p:nvSpPr>
        <p:spPr bwMode="auto">
          <a:xfrm>
            <a:off x="62484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6" name="Oval 10"/>
          <p:cNvSpPr>
            <a:spLocks noChangeArrowheads="1"/>
          </p:cNvSpPr>
          <p:nvPr/>
        </p:nvSpPr>
        <p:spPr bwMode="auto">
          <a:xfrm>
            <a:off x="7696200" y="2743200"/>
            <a:ext cx="381000" cy="381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47" name="Text Box 11"/>
          <p:cNvSpPr txBox="1">
            <a:spLocks noChangeArrowheads="1"/>
          </p:cNvSpPr>
          <p:nvPr/>
        </p:nvSpPr>
        <p:spPr bwMode="auto">
          <a:xfrm>
            <a:off x="593725" y="1766888"/>
            <a:ext cx="7473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tx1"/>
                </a:solidFill>
              </a:rPr>
              <a:t>1              2              3              4              5              6</a:t>
            </a:r>
            <a:endParaRPr lang="en-US" b="1"/>
          </a:p>
        </p:txBody>
      </p:sp>
      <p:sp>
        <p:nvSpPr>
          <p:cNvPr id="475148" name="Rectangle 12"/>
          <p:cNvSpPr>
            <a:spLocks noChangeArrowheads="1"/>
          </p:cNvSpPr>
          <p:nvPr/>
        </p:nvSpPr>
        <p:spPr bwMode="auto">
          <a:xfrm>
            <a:off x="5638800" y="5105400"/>
            <a:ext cx="12954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1">
                <a:solidFill>
                  <a:schemeClr val="tx1"/>
                </a:solidFill>
              </a:rPr>
              <a:t>Cortical</a:t>
            </a:r>
          </a:p>
          <a:p>
            <a:pPr algn="ctr"/>
            <a:r>
              <a:rPr lang="en-US" sz="1800" b="1">
                <a:solidFill>
                  <a:schemeClr val="tx1"/>
                </a:solidFill>
              </a:rPr>
              <a:t>Cell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5149" name="Line 13"/>
          <p:cNvSpPr>
            <a:spLocks noChangeShapeType="1"/>
          </p:cNvSpPr>
          <p:nvPr/>
        </p:nvSpPr>
        <p:spPr bwMode="auto">
          <a:xfrm>
            <a:off x="6443663" y="3124200"/>
            <a:ext cx="0" cy="1981200"/>
          </a:xfrm>
          <a:prstGeom prst="line">
            <a:avLst/>
          </a:prstGeom>
          <a:noFill/>
          <a:ln w="5080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50" name="Text Box 14"/>
          <p:cNvSpPr txBox="1">
            <a:spLocks noChangeArrowheads="1"/>
          </p:cNvSpPr>
          <p:nvPr/>
        </p:nvSpPr>
        <p:spPr bwMode="auto">
          <a:xfrm>
            <a:off x="6537325" y="3916363"/>
            <a:ext cx="218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Left eye’s input</a:t>
            </a:r>
          </a:p>
          <a:p>
            <a:r>
              <a:rPr lang="en-US" sz="2000" b="1">
                <a:solidFill>
                  <a:srgbClr val="FFFF00"/>
                </a:solidFill>
              </a:rPr>
              <a:t>is received quickly</a:t>
            </a:r>
            <a:endParaRPr lang="en-US" b="1">
              <a:solidFill>
                <a:schemeClr val="bg2"/>
              </a:solidFill>
            </a:endParaRPr>
          </a:p>
        </p:txBody>
      </p:sp>
      <p:sp>
        <p:nvSpPr>
          <p:cNvPr id="475151" name="Text Box 15"/>
          <p:cNvSpPr txBox="1">
            <a:spLocks noChangeArrowheads="1"/>
          </p:cNvSpPr>
          <p:nvPr/>
        </p:nvSpPr>
        <p:spPr bwMode="auto">
          <a:xfrm>
            <a:off x="971550" y="6019800"/>
            <a:ext cx="69738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1DFF11"/>
                </a:solidFill>
              </a:rPr>
              <a:t>Input from the right eye is “displaced” </a:t>
            </a:r>
            <a:r>
              <a:rPr lang="en-US" sz="2000" b="1">
                <a:solidFill>
                  <a:srgbClr val="111DFF"/>
                </a:solidFill>
              </a:rPr>
              <a:t>further</a:t>
            </a:r>
            <a:r>
              <a:rPr lang="en-US" sz="2000" b="1">
                <a:solidFill>
                  <a:srgbClr val="1DFF11"/>
                </a:solidFill>
              </a:rPr>
              <a:t> leftward</a:t>
            </a:r>
          </a:p>
          <a:p>
            <a:pPr algn="ctr"/>
            <a:r>
              <a:rPr lang="en-US" sz="2000" b="1">
                <a:solidFill>
                  <a:srgbClr val="1DFF11"/>
                </a:solidFill>
              </a:rPr>
              <a:t>(i.e., back in time), creating a</a:t>
            </a:r>
            <a:r>
              <a:rPr lang="en-US" sz="2000" b="1">
                <a:solidFill>
                  <a:srgbClr val="111DFF"/>
                </a:solidFill>
              </a:rPr>
              <a:t> larger</a:t>
            </a:r>
            <a:r>
              <a:rPr lang="en-US" sz="2000" b="1">
                <a:solidFill>
                  <a:srgbClr val="1DFF11"/>
                </a:solidFill>
              </a:rPr>
              <a:t> crossed disparity </a:t>
            </a:r>
            <a:r>
              <a:rPr lang="en-US" sz="2000" b="1">
                <a:solidFill>
                  <a:srgbClr val="111DFF"/>
                </a:solidFill>
              </a:rPr>
              <a:t>(nearer).</a:t>
            </a:r>
          </a:p>
        </p:txBody>
      </p:sp>
      <p:sp>
        <p:nvSpPr>
          <p:cNvPr id="475152" name="Line 16"/>
          <p:cNvSpPr>
            <a:spLocks noChangeShapeType="1"/>
          </p:cNvSpPr>
          <p:nvPr/>
        </p:nvSpPr>
        <p:spPr bwMode="auto">
          <a:xfrm>
            <a:off x="2286000" y="3124200"/>
            <a:ext cx="3505200" cy="19812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5153" name="Text Box 17"/>
          <p:cNvSpPr txBox="1">
            <a:spLocks noChangeArrowheads="1"/>
          </p:cNvSpPr>
          <p:nvPr/>
        </p:nvSpPr>
        <p:spPr bwMode="auto">
          <a:xfrm>
            <a:off x="762000" y="3962400"/>
            <a:ext cx="3325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FFFF00"/>
                </a:solidFill>
              </a:rPr>
              <a:t>Right eye’s input is </a:t>
            </a:r>
            <a:r>
              <a:rPr lang="en-US" sz="2000" b="1">
                <a:solidFill>
                  <a:srgbClr val="111DFF"/>
                </a:solidFill>
              </a:rPr>
              <a:t>further</a:t>
            </a:r>
            <a:endParaRPr lang="en-US" sz="2000" b="1">
              <a:solidFill>
                <a:srgbClr val="FFFF00"/>
              </a:solidFill>
            </a:endParaRPr>
          </a:p>
          <a:p>
            <a:r>
              <a:rPr lang="en-US" sz="2000" b="1">
                <a:solidFill>
                  <a:srgbClr val="FFFF00"/>
                </a:solidFill>
              </a:rPr>
              <a:t>delayed by the </a:t>
            </a:r>
            <a:r>
              <a:rPr lang="en-US" sz="2000" b="1">
                <a:solidFill>
                  <a:srgbClr val="111DFF"/>
                </a:solidFill>
              </a:rPr>
              <a:t>stronger</a:t>
            </a:r>
            <a:r>
              <a:rPr lang="en-US" sz="2000" b="1">
                <a:solidFill>
                  <a:srgbClr val="FFFF00"/>
                </a:solidFill>
              </a:rPr>
              <a:t> filter</a:t>
            </a:r>
            <a:endParaRPr lang="en-US" b="1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pitchFamily="-124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</TotalTime>
  <Words>1347</Words>
  <Application>Microsoft Office PowerPoint</Application>
  <PresentationFormat>On-screen Show (4:3)</PresentationFormat>
  <Paragraphs>195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</vt:lpstr>
      <vt:lpstr>Outline Of Today’s Discussion</vt:lpstr>
      <vt:lpstr>Part 1</vt:lpstr>
      <vt:lpstr>Pulfrich  Effect</vt:lpstr>
      <vt:lpstr>Pulfrich  Effect</vt:lpstr>
      <vt:lpstr>Greater Intensity = Faster Cortical Response</vt:lpstr>
      <vt:lpstr>Filter before RIGHT eye: Motion is Leftward</vt:lpstr>
      <vt:lpstr>Strong Filter before RIGHT eye: Motion is Leftward</vt:lpstr>
      <vt:lpstr>Filter before RIGHT eye: Motion is Rightward</vt:lpstr>
      <vt:lpstr>Strong Filter before RIGHT eye: Motion is Rightward</vt:lpstr>
      <vt:lpstr>Pulfrich  Effect</vt:lpstr>
      <vt:lpstr>Part 2</vt:lpstr>
      <vt:lpstr>Random Dot Stereograms</vt:lpstr>
      <vt:lpstr>Random Dot Stereograms</vt:lpstr>
      <vt:lpstr>Random Dot Stereograms</vt:lpstr>
      <vt:lpstr>Random Dot Stereograms</vt:lpstr>
      <vt:lpstr>Random Dot Stereograms</vt:lpstr>
      <vt:lpstr>Random Dot Stereograms</vt:lpstr>
      <vt:lpstr>Part 3</vt:lpstr>
      <vt:lpstr>Binocular Rivalry</vt:lpstr>
      <vt:lpstr>Binocular Rivalry</vt:lpstr>
      <vt:lpstr>Binocular Rivalry</vt:lpstr>
      <vt:lpstr>PowerPoint Presentation</vt:lpstr>
      <vt:lpstr>Binocular Rivalry</vt:lpstr>
      <vt:lpstr>Binocular Rivalry</vt:lpstr>
      <vt:lpstr>Part 4</vt:lpstr>
      <vt:lpstr>Motion Parallax</vt:lpstr>
      <vt:lpstr>Motion Parallax</vt:lpstr>
      <vt:lpstr>Motion Parallax</vt:lpstr>
      <vt:lpstr>PowerPoint Presentation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DUWindows7</cp:lastModifiedBy>
  <cp:revision>263</cp:revision>
  <cp:lastPrinted>2011-10-23T13:58:03Z</cp:lastPrinted>
  <dcterms:created xsi:type="dcterms:W3CDTF">2001-08-20T15:14:19Z</dcterms:created>
  <dcterms:modified xsi:type="dcterms:W3CDTF">2013-03-13T17:43:30Z</dcterms:modified>
</cp:coreProperties>
</file>